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Roboto Condensed Light" panose="020B0604020202020204" charset="0"/>
      <p:regular r:id="rId20"/>
      <p:bold r:id="rId21"/>
      <p:italic r:id="rId22"/>
      <p:boldItalic r:id="rId23"/>
    </p:embeddedFont>
    <p:embeddedFont>
      <p:font typeface="Arvo" panose="020B0604020202020204" charset="0"/>
      <p:regular r:id="rId24"/>
      <p:bold r:id="rId25"/>
      <p:italic r:id="rId26"/>
      <p:boldItalic r:id="rId27"/>
    </p:embeddedFont>
    <p:embeddedFont>
      <p:font typeface="Roboto Condensed" panose="020B0604020202020204" charset="0"/>
      <p:regular r:id="rId28"/>
      <p:bold r:id="rId29"/>
      <p:italic r:id="rId30"/>
      <p:boldItalic r:id="rId31"/>
    </p:embeddedFont>
    <p:embeddedFont>
      <p:font typeface="Oswald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7E44A0-5BA1-4AE3-A58E-BB709D01D48D}">
  <a:tblStyle styleId="{C47E44A0-5BA1-4AE3-A58E-BB709D01D4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31601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2085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47dcb279e4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47dcb279e4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660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47dcb279e4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47dcb279e4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42386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47dcb279e4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47dcb279e4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79416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47dcb279e4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47dcb279e4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58362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47e8a9f8f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47e8a9f8f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1667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47e058ee6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47e058ee6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6822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46d84d280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46d84d280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2964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962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713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880b6c93c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880b6c93c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4953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7dcb279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7dcb279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0739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47dcb279e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47dcb279e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8279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880b6c93c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880b6c93c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014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47dcb279e4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47dcb279e4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563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47dcb279e4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47dcb279e4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019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880b6c93c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880b6c93c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414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7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104" name="Google Shape;104;p7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105" name="Google Shape;105;p7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106" name="Google Shape;106;p7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07" name="Google Shape;107;p7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08" name="Google Shape;108;p7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109" name="Google Shape;109;p7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10" name="Google Shape;110;p7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11" name="Google Shape;111;p7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12" name="Google Shape;112;p7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" name="Google Shape;113;p7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14" name="Google Shape;114;p7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7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116;p7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17" name="Google Shape;117;p7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7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9" name="Google Shape;119;p7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7"/>
          <p:cNvSpPr txBox="1">
            <a:spLocks noGrp="1"/>
          </p:cNvSpPr>
          <p:nvPr>
            <p:ph type="body" idx="1"/>
          </p:nvPr>
        </p:nvSpPr>
        <p:spPr>
          <a:xfrm>
            <a:off x="870450" y="1545076"/>
            <a:ext cx="2247900" cy="270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▻"/>
              <a:defRPr sz="1800"/>
            </a:lvl9pPr>
          </a:lstStyle>
          <a:p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body" idx="2"/>
          </p:nvPr>
        </p:nvSpPr>
        <p:spPr>
          <a:xfrm>
            <a:off x="3233637" y="1545076"/>
            <a:ext cx="2247900" cy="270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▻"/>
              <a:defRPr sz="1800"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body" idx="3"/>
          </p:nvPr>
        </p:nvSpPr>
        <p:spPr>
          <a:xfrm>
            <a:off x="5540650" y="1545076"/>
            <a:ext cx="2247900" cy="270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▻"/>
              <a:defRPr sz="1800"/>
            </a:lvl9pPr>
          </a:lstStyle>
          <a:p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8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126" name="Google Shape;126;p8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127" name="Google Shape;127;p8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128" name="Google Shape;128;p8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9" name="Google Shape;129;p8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30" name="Google Shape;130;p8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131" name="Google Shape;131;p8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32" name="Google Shape;132;p8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33" name="Google Shape;133;p8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34" name="Google Shape;134;p8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" name="Google Shape;135;p8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36" name="Google Shape;136;p8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8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8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39" name="Google Shape;139;p8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8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9"/>
          <p:cNvGrpSpPr/>
          <p:nvPr/>
        </p:nvGrpSpPr>
        <p:grpSpPr>
          <a:xfrm>
            <a:off x="2466138" y="4472723"/>
            <a:ext cx="6686825" cy="670795"/>
            <a:chOff x="5589288" y="4472723"/>
            <a:chExt cx="6686825" cy="670795"/>
          </a:xfrm>
        </p:grpSpPr>
        <p:sp>
          <p:nvSpPr>
            <p:cNvPr id="145" name="Google Shape;145;p9"/>
            <p:cNvSpPr/>
            <p:nvPr/>
          </p:nvSpPr>
          <p:spPr>
            <a:xfrm rot="10800000">
              <a:off x="5589288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" name="Google Shape;146;p9"/>
            <p:cNvGrpSpPr/>
            <p:nvPr/>
          </p:nvGrpSpPr>
          <p:grpSpPr>
            <a:xfrm flipH="1">
              <a:off x="5748896" y="4472723"/>
              <a:ext cx="6527217" cy="670795"/>
              <a:chOff x="-10101302" y="330075"/>
              <a:chExt cx="16532971" cy="1699506"/>
            </a:xfrm>
          </p:grpSpPr>
          <p:sp>
            <p:nvSpPr>
              <p:cNvPr id="147" name="Google Shape;147;p9"/>
              <p:cNvSpPr/>
              <p:nvPr/>
            </p:nvSpPr>
            <p:spPr>
              <a:xfrm>
                <a:off x="-10101302" y="330081"/>
                <a:ext cx="148464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9"/>
              <p:cNvSpPr/>
              <p:nvPr/>
            </p:nvSpPr>
            <p:spPr>
              <a:xfrm>
                <a:off x="4732169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" name="Google Shape;149;p9"/>
            <p:cNvGrpSpPr/>
            <p:nvPr/>
          </p:nvGrpSpPr>
          <p:grpSpPr>
            <a:xfrm flipH="1">
              <a:off x="5592255" y="4646738"/>
              <a:ext cx="6682918" cy="304563"/>
              <a:chOff x="-30922586" y="330075"/>
              <a:chExt cx="37293070" cy="1699569"/>
            </a:xfrm>
          </p:grpSpPr>
          <p:sp>
            <p:nvSpPr>
              <p:cNvPr id="150" name="Google Shape;150;p9"/>
              <p:cNvSpPr/>
              <p:nvPr/>
            </p:nvSpPr>
            <p:spPr>
              <a:xfrm>
                <a:off x="-30922586" y="330144"/>
                <a:ext cx="355881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9"/>
              <p:cNvSpPr/>
              <p:nvPr/>
            </p:nvSpPr>
            <p:spPr>
              <a:xfrm>
                <a:off x="4670984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2" name="Google Shape;152;p9"/>
          <p:cNvSpPr txBox="1">
            <a:spLocks noGrp="1"/>
          </p:cNvSpPr>
          <p:nvPr>
            <p:ph type="body" idx="1"/>
          </p:nvPr>
        </p:nvSpPr>
        <p:spPr>
          <a:xfrm>
            <a:off x="2682800" y="4636500"/>
            <a:ext cx="6004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</a:lstStyle>
          <a:p>
            <a:endParaRPr/>
          </a:p>
        </p:txBody>
      </p:sp>
      <p:sp>
        <p:nvSpPr>
          <p:cNvPr id="153" name="Google Shape;153;p9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4" name="Google Shape;154;p9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55" name="Google Shape;155;p9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9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9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0" name="Google Shape;160;p9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9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1294150" y="1353450"/>
            <a:ext cx="5035500" cy="14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DESIGN &amp; ANALYSIS OF 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SWIMMING POOL LIFT</a:t>
            </a:r>
            <a:endParaRPr sz="3600"/>
          </a:p>
        </p:txBody>
      </p:sp>
      <p:sp>
        <p:nvSpPr>
          <p:cNvPr id="185" name="Google Shape;185;p11"/>
          <p:cNvSpPr txBox="1"/>
          <p:nvPr/>
        </p:nvSpPr>
        <p:spPr>
          <a:xfrm>
            <a:off x="7221800" y="2602650"/>
            <a:ext cx="2152500" cy="12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 b="1" dirty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Group Members:</a:t>
            </a:r>
            <a:endParaRPr sz="1300" b="1" dirty="0">
              <a:solidFill>
                <a:srgbClr val="FF98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 b="1" dirty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1.</a:t>
            </a:r>
            <a:r>
              <a:rPr lang="en" sz="13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1300" b="1" dirty="0" smtClean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ED15B001</a:t>
            </a:r>
            <a:r>
              <a:rPr lang="en" sz="1300" b="1" dirty="0" smtClean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1300" b="1" dirty="0" smtClean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ADARSH</a:t>
            </a:r>
            <a:r>
              <a:rPr lang="en" sz="1300" b="1" dirty="0" smtClean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1300" b="1" dirty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S.</a:t>
            </a:r>
            <a:endParaRPr sz="1300" b="1" dirty="0">
              <a:solidFill>
                <a:srgbClr val="FF98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 b="1" dirty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2.</a:t>
            </a:r>
            <a:r>
              <a:rPr lang="en" sz="13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ME15B044 </a:t>
            </a:r>
            <a:r>
              <a:rPr lang="en" sz="1300" b="1" dirty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AKSHAY M.</a:t>
            </a:r>
            <a:endParaRPr sz="1300" b="1" dirty="0">
              <a:solidFill>
                <a:srgbClr val="FF98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300" b="1" dirty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3.</a:t>
            </a:r>
            <a:r>
              <a:rPr lang="en" sz="13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1300" b="1" dirty="0" smtClean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ME15B048 </a:t>
            </a:r>
            <a:r>
              <a:rPr lang="en" sz="1300" b="1" dirty="0" smtClean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NIKHIL</a:t>
            </a:r>
            <a:r>
              <a:rPr lang="en" sz="1300" b="1" dirty="0" smtClean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1300" b="1" dirty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</a:t>
            </a:r>
            <a:r>
              <a:rPr lang="en" sz="1300" b="1" dirty="0" smtClean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 sz="1300" b="1" dirty="0">
              <a:solidFill>
                <a:srgbClr val="FF98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4.</a:t>
            </a:r>
            <a:r>
              <a:rPr lang="en" sz="13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1300" b="1" dirty="0" smtClean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ME15B079</a:t>
            </a:r>
            <a:r>
              <a:rPr lang="en" sz="1300" b="1" dirty="0" smtClean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1300" b="1" dirty="0" smtClean="0">
                <a:solidFill>
                  <a:srgbClr val="FF98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ABHIJEET V. </a:t>
            </a:r>
            <a:endParaRPr sz="13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6" name="Google Shape;186;p11"/>
          <p:cNvSpPr txBox="1"/>
          <p:nvPr/>
        </p:nvSpPr>
        <p:spPr>
          <a:xfrm>
            <a:off x="477400" y="2801250"/>
            <a:ext cx="51201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ME6221: THEORY OF MECHANISMS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PROF. SUJATHA SRINIVASAN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0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COUNTERBALANCING</a:t>
            </a:r>
            <a:endParaRPr sz="2400"/>
          </a:p>
        </p:txBody>
      </p:sp>
      <p:sp>
        <p:nvSpPr>
          <p:cNvPr id="381" name="Google Shape;381;p2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82" name="Google Shape;382;p20"/>
          <p:cNvSpPr txBox="1">
            <a:spLocks noGrp="1"/>
          </p:cNvSpPr>
          <p:nvPr>
            <p:ph type="body" idx="1"/>
          </p:nvPr>
        </p:nvSpPr>
        <p:spPr>
          <a:xfrm>
            <a:off x="297700" y="1483550"/>
            <a:ext cx="8579100" cy="31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Alternate proposal: </a:t>
            </a:r>
            <a:r>
              <a:rPr lang="en" sz="1800" b="1">
                <a:solidFill>
                  <a:srgbClr val="000000"/>
                </a:solidFill>
              </a:rPr>
              <a:t>Attach buoys to the frame/mechanism through rigid links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Buoys can be lowered into the water only when necessary &amp; then removed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With a counterbalance of 20 kgs, the buoys need to displace a volume of water equal to around 65 litres at a distance 1.5 m into the pool to provide sufficient counter-moment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As we have control over how the buoys are lowered into the pool, we can ensure the system doesn’t topple in the other direction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Buoys can be actuated by the same linkage</a:t>
            </a:r>
            <a:endParaRPr sz="1800" b="1">
              <a:solidFill>
                <a:srgbClr val="000000"/>
              </a:solidFill>
            </a:endParaRPr>
          </a:p>
        </p:txBody>
      </p:sp>
      <p:grpSp>
        <p:nvGrpSpPr>
          <p:cNvPr id="383" name="Google Shape;383;p20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384" name="Google Shape;384;p20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0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0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0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0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0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0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0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0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0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0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0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0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0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STATIC BALANCING</a:t>
            </a:r>
            <a:endParaRPr sz="2400"/>
          </a:p>
        </p:txBody>
      </p:sp>
      <p:sp>
        <p:nvSpPr>
          <p:cNvPr id="403" name="Google Shape;403;p2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04" name="Google Shape;404;p21"/>
          <p:cNvSpPr txBox="1">
            <a:spLocks noGrp="1"/>
          </p:cNvSpPr>
          <p:nvPr>
            <p:ph type="body" idx="1"/>
          </p:nvPr>
        </p:nvSpPr>
        <p:spPr>
          <a:xfrm>
            <a:off x="14625" y="1414425"/>
            <a:ext cx="5638500" cy="3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34290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chemeClr val="dk1"/>
                </a:solidFill>
              </a:rPr>
              <a:t>Potential energy P = f(θ2),  θmin &lt; θ2 &lt; θmax  </a:t>
            </a:r>
            <a:endParaRPr sz="1800" b="1">
              <a:solidFill>
                <a:schemeClr val="dk1"/>
              </a:solidFill>
            </a:endParaRPr>
          </a:p>
          <a:p>
            <a:pPr marL="91440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chemeClr val="dk1"/>
                </a:solidFill>
              </a:rPr>
              <a:t>Torque T = -f’(θ2) ~ (P(θ2) - P(θ2 - dθ))/dθ</a:t>
            </a:r>
            <a:endParaRPr sz="1800" b="1">
              <a:solidFill>
                <a:schemeClr val="dk1"/>
              </a:solidFill>
            </a:endParaRPr>
          </a:p>
          <a:p>
            <a:pPr marL="91440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chemeClr val="dk1"/>
                </a:solidFill>
              </a:rPr>
              <a:t>Mean square torque G = ΣT</a:t>
            </a:r>
            <a:r>
              <a:rPr lang="en" sz="1800" b="1" baseline="30000">
                <a:solidFill>
                  <a:schemeClr val="dk1"/>
                </a:solidFill>
              </a:rPr>
              <a:t>2</a:t>
            </a:r>
            <a:r>
              <a:rPr lang="en" sz="1800" b="1">
                <a:solidFill>
                  <a:schemeClr val="dk1"/>
                </a:solidFill>
              </a:rPr>
              <a:t>/N</a:t>
            </a:r>
            <a:endParaRPr sz="1800" b="1">
              <a:solidFill>
                <a:schemeClr val="dk1"/>
              </a:solidFill>
            </a:endParaRPr>
          </a:p>
          <a:p>
            <a:pPr marL="914400" lvl="0" indent="-3429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▰"/>
            </a:pPr>
            <a:r>
              <a:rPr lang="en" sz="1800" b="1">
                <a:solidFill>
                  <a:schemeClr val="dk1"/>
                </a:solidFill>
              </a:rPr>
              <a:t>Minimize G, subject to:</a:t>
            </a:r>
            <a:endParaRPr sz="1800" b="1">
              <a:solidFill>
                <a:schemeClr val="dk1"/>
              </a:solidFill>
            </a:endParaRPr>
          </a:p>
          <a:p>
            <a:pPr marL="1371600" lvl="1" indent="-3302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▻"/>
            </a:pPr>
            <a:r>
              <a:rPr lang="en" sz="1600" b="1">
                <a:solidFill>
                  <a:schemeClr val="dk1"/>
                </a:solidFill>
              </a:rPr>
              <a:t>Variable bounds for spring parameters as per catalogue &amp; practical considerations</a:t>
            </a:r>
            <a:endParaRPr sz="1600" b="1">
              <a:solidFill>
                <a:schemeClr val="dk1"/>
              </a:solidFill>
            </a:endParaRPr>
          </a:p>
          <a:p>
            <a:pPr marL="1371600" lvl="1" indent="-33020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▻"/>
            </a:pPr>
            <a:r>
              <a:rPr lang="en" sz="1600" b="1">
                <a:solidFill>
                  <a:schemeClr val="dk1"/>
                </a:solidFill>
              </a:rPr>
              <a:t>Spring compression at any point should be within the specified range</a:t>
            </a:r>
            <a:endParaRPr sz="1600" b="1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rgbClr val="000000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endParaRPr b="1">
              <a:solidFill>
                <a:srgbClr val="000000"/>
              </a:solidFill>
            </a:endParaRPr>
          </a:p>
        </p:txBody>
      </p:sp>
      <p:grpSp>
        <p:nvGrpSpPr>
          <p:cNvPr id="405" name="Google Shape;405;p21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406" name="Google Shape;406;p21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20" name="Google Shape;420;p21"/>
          <p:cNvPicPr preferRelativeResize="0"/>
          <p:nvPr/>
        </p:nvPicPr>
        <p:blipFill rotWithShape="1">
          <a:blip r:embed="rId3">
            <a:alphaModFix/>
          </a:blip>
          <a:srcRect l="39743" t="26282" r="14903" b="18802"/>
          <a:stretch/>
        </p:blipFill>
        <p:spPr>
          <a:xfrm rot="5400000">
            <a:off x="5771687" y="1430763"/>
            <a:ext cx="3046275" cy="2766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STATIC BALANCING</a:t>
            </a:r>
            <a:endParaRPr sz="2400"/>
          </a:p>
        </p:txBody>
      </p:sp>
      <p:sp>
        <p:nvSpPr>
          <p:cNvPr id="426" name="Google Shape;426;p2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27" name="Google Shape;427;p22"/>
          <p:cNvSpPr txBox="1">
            <a:spLocks noGrp="1"/>
          </p:cNvSpPr>
          <p:nvPr>
            <p:ph type="body" idx="1"/>
          </p:nvPr>
        </p:nvSpPr>
        <p:spPr>
          <a:xfrm>
            <a:off x="602725" y="1158775"/>
            <a:ext cx="5638500" cy="25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b="1">
              <a:solidFill>
                <a:srgbClr val="000000"/>
              </a:solidFill>
            </a:endParaRPr>
          </a:p>
        </p:txBody>
      </p:sp>
      <p:grpSp>
        <p:nvGrpSpPr>
          <p:cNvPr id="428" name="Google Shape;428;p2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429" name="Google Shape;429;p2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43" name="Google Shape;443;p22"/>
          <p:cNvGraphicFramePr/>
          <p:nvPr/>
        </p:nvGraphicFramePr>
        <p:xfrm>
          <a:off x="755125" y="1886150"/>
          <a:ext cx="7704850" cy="2159000"/>
        </p:xfrm>
        <a:graphic>
          <a:graphicData uri="http://schemas.openxmlformats.org/drawingml/2006/table">
            <a:tbl>
              <a:tblPr>
                <a:noFill/>
                <a:tableStyleId>{C47E44A0-5BA1-4AE3-A58E-BB709D01D48D}</a:tableStyleId>
              </a:tblPr>
              <a:tblGrid>
                <a:gridCol w="3852425"/>
                <a:gridCol w="3852425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Case</a:t>
                      </a:r>
                      <a:endParaRPr sz="2000" b="1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RMS Value of Input Torque(Nm)</a:t>
                      </a:r>
                      <a:endParaRPr sz="2000" b="1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Without balancing</a:t>
                      </a:r>
                      <a:endParaRPr sz="20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364.92</a:t>
                      </a:r>
                      <a:endParaRPr sz="20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With SL06 &amp; SL08 gas spring series</a:t>
                      </a:r>
                      <a:endParaRPr sz="20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319.97</a:t>
                      </a:r>
                      <a:endParaRPr sz="20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With SL10 gas spring series</a:t>
                      </a:r>
                      <a:endParaRPr sz="20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14.93</a:t>
                      </a:r>
                      <a:endParaRPr sz="20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With SL14 gas spring series</a:t>
                      </a:r>
                      <a:endParaRPr sz="20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28.60</a:t>
                      </a:r>
                      <a:endParaRPr sz="20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3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STATIC BALANCING</a:t>
            </a:r>
            <a:endParaRPr sz="2400"/>
          </a:p>
        </p:txBody>
      </p:sp>
      <p:sp>
        <p:nvSpPr>
          <p:cNvPr id="449" name="Google Shape;449;p2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50" name="Google Shape;450;p23"/>
          <p:cNvSpPr txBox="1">
            <a:spLocks noGrp="1"/>
          </p:cNvSpPr>
          <p:nvPr>
            <p:ph type="body" idx="1"/>
          </p:nvPr>
        </p:nvSpPr>
        <p:spPr>
          <a:xfrm>
            <a:off x="602725" y="1158775"/>
            <a:ext cx="5638500" cy="25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b="1">
              <a:solidFill>
                <a:srgbClr val="000000"/>
              </a:solidFill>
            </a:endParaRPr>
          </a:p>
        </p:txBody>
      </p:sp>
      <p:grpSp>
        <p:nvGrpSpPr>
          <p:cNvPr id="451" name="Google Shape;451;p23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452" name="Google Shape;452;p23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66" name="Google Shape;4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00" y="1553125"/>
            <a:ext cx="6878099" cy="3028091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4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FORCE ANALYSIS</a:t>
            </a:r>
            <a:endParaRPr sz="2400"/>
          </a:p>
        </p:txBody>
      </p:sp>
      <p:sp>
        <p:nvSpPr>
          <p:cNvPr id="472" name="Google Shape;472;p2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473" name="Google Shape;473;p24"/>
          <p:cNvSpPr txBox="1">
            <a:spLocks noGrp="1"/>
          </p:cNvSpPr>
          <p:nvPr>
            <p:ph type="body" idx="1"/>
          </p:nvPr>
        </p:nvSpPr>
        <p:spPr>
          <a:xfrm>
            <a:off x="450325" y="1480075"/>
            <a:ext cx="7321500" cy="32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Quasi-static assumption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Linear mass density : 1 Kg/m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Initial configuration is found &amp; operational range of angle is given as input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Iterate over input angles for force and moment calculations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A*F=B</a:t>
            </a:r>
            <a:endParaRPr sz="1800" b="1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</a:rPr>
              <a:t>    </a:t>
            </a:r>
            <a:r>
              <a:rPr lang="en" sz="1600" b="1">
                <a:solidFill>
                  <a:srgbClr val="000000"/>
                </a:solidFill>
              </a:rPr>
              <a:t>	B= input matrix (accelerations of links)</a:t>
            </a:r>
            <a:endParaRPr sz="1600" b="1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</a:rPr>
              <a:t>    	F= force matrix [ τ Fox Foy F1x F1y F2x F2y F3x F3y]</a:t>
            </a:r>
            <a:endParaRPr sz="1600" b="1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 b="1">
                <a:solidFill>
                  <a:srgbClr val="000000"/>
                </a:solidFill>
              </a:rPr>
              <a:t>   	A= coefficient matrix</a:t>
            </a:r>
            <a:endParaRPr sz="1600" b="1">
              <a:solidFill>
                <a:srgbClr val="000000"/>
              </a:solidFill>
            </a:endParaRPr>
          </a:p>
        </p:txBody>
      </p:sp>
      <p:grpSp>
        <p:nvGrpSpPr>
          <p:cNvPr id="474" name="Google Shape;474;p24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475" name="Google Shape;475;p24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4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4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4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4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4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4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4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METHOD OF ACTUATION</a:t>
            </a:r>
            <a:endParaRPr sz="2400"/>
          </a:p>
        </p:txBody>
      </p:sp>
      <p:sp>
        <p:nvSpPr>
          <p:cNvPr id="494" name="Google Shape;494;p2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95" name="Google Shape;495;p25"/>
          <p:cNvSpPr txBox="1">
            <a:spLocks noGrp="1"/>
          </p:cNvSpPr>
          <p:nvPr>
            <p:ph type="body" idx="1"/>
          </p:nvPr>
        </p:nvSpPr>
        <p:spPr>
          <a:xfrm>
            <a:off x="373950" y="1421250"/>
            <a:ext cx="4354500" cy="33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The driver dyad synthesis is done by optimizing the link lengths for maximum mechanical advantage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The algorithm compares input torque required with the driver dyad output torque</a:t>
            </a:r>
            <a:endParaRPr sz="18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The output of the synthesis is a Grashof-neutral  mechanism</a:t>
            </a:r>
            <a:endParaRPr sz="1800" b="1">
              <a:solidFill>
                <a:srgbClr val="000000"/>
              </a:solidFill>
            </a:endParaRPr>
          </a:p>
        </p:txBody>
      </p:sp>
      <p:grpSp>
        <p:nvGrpSpPr>
          <p:cNvPr id="496" name="Google Shape;496;p25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497" name="Google Shape;497;p25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5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5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5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5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5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5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5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5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5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5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1" name="Google Shape;5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4895" y="1573650"/>
            <a:ext cx="3834525" cy="2868924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ANIMATION</a:t>
            </a:r>
            <a:endParaRPr sz="2400"/>
          </a:p>
        </p:txBody>
      </p:sp>
      <p:sp>
        <p:nvSpPr>
          <p:cNvPr id="517" name="Google Shape;517;p2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519" name="Google Shape;519;p26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520" name="Google Shape;520;p26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6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6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6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6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6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6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6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6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6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6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6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nimation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658" y="1490873"/>
            <a:ext cx="6153293" cy="34612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539" name="Google Shape;539;p27"/>
          <p:cNvSpPr txBox="1">
            <a:spLocks noGrp="1"/>
          </p:cNvSpPr>
          <p:nvPr>
            <p:ph type="ctrTitle" idx="4294967295"/>
          </p:nvPr>
        </p:nvSpPr>
        <p:spPr>
          <a:xfrm>
            <a:off x="1275138" y="1480025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9800"/>
                </a:solidFill>
              </a:rPr>
              <a:t>THANK YOU</a:t>
            </a:r>
            <a:endParaRPr sz="6000">
              <a:solidFill>
                <a:srgbClr val="FF9800"/>
              </a:solidFill>
            </a:endParaRPr>
          </a:p>
        </p:txBody>
      </p:sp>
      <p:sp>
        <p:nvSpPr>
          <p:cNvPr id="540" name="Google Shape;540;p27"/>
          <p:cNvSpPr txBox="1">
            <a:spLocks noGrp="1"/>
          </p:cNvSpPr>
          <p:nvPr>
            <p:ph type="body" idx="4294967295"/>
          </p:nvPr>
        </p:nvSpPr>
        <p:spPr>
          <a:xfrm>
            <a:off x="1064400" y="2639825"/>
            <a:ext cx="7015200" cy="15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" sz="2000" b="1">
                <a:solidFill>
                  <a:srgbClr val="000000"/>
                </a:solidFill>
              </a:rPr>
              <a:t>This Project was done under the guidance of </a:t>
            </a:r>
            <a:r>
              <a:rPr lang="en" sz="2000" b="1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Prof. Sujatha Srinivasan</a:t>
            </a:r>
            <a:r>
              <a:rPr lang="en" sz="2000" b="1">
                <a:solidFill>
                  <a:srgbClr val="000000"/>
                </a:solidFill>
              </a:rPr>
              <a:t> as part of the course ME6221: Theory of Mechanisms</a:t>
            </a:r>
            <a:endParaRPr sz="2000" b="1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OBJECTIVES</a:t>
            </a:r>
            <a:endParaRPr sz="2400"/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body" idx="1"/>
          </p:nvPr>
        </p:nvSpPr>
        <p:spPr>
          <a:xfrm>
            <a:off x="522275" y="1595925"/>
            <a:ext cx="8047200" cy="28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▰"/>
            </a:pPr>
            <a:r>
              <a:rPr lang="en" sz="1600" b="1">
                <a:solidFill>
                  <a:srgbClr val="000000"/>
                </a:solidFill>
              </a:rPr>
              <a:t>Design a swimming pool lift for a wheelchair user in accordance with American with Disability Act 2010</a:t>
            </a:r>
            <a:endParaRPr sz="1600" b="1">
              <a:solidFill>
                <a:srgbClr val="000000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▰"/>
            </a:pPr>
            <a:r>
              <a:rPr lang="en" sz="1600" b="1">
                <a:solidFill>
                  <a:srgbClr val="000000"/>
                </a:solidFill>
              </a:rPr>
              <a:t>Perform four position motion synthesis to develop a four bar mechanism</a:t>
            </a:r>
            <a:endParaRPr sz="1600" b="1">
              <a:solidFill>
                <a:srgbClr val="000000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▰"/>
            </a:pPr>
            <a:r>
              <a:rPr lang="en" sz="1600" b="1">
                <a:solidFill>
                  <a:srgbClr val="000000"/>
                </a:solidFill>
              </a:rPr>
              <a:t>Balance the mechanism against toppling </a:t>
            </a:r>
            <a:endParaRPr sz="1600" b="1">
              <a:solidFill>
                <a:srgbClr val="000000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▰"/>
            </a:pPr>
            <a:r>
              <a:rPr lang="en" sz="1600" b="1">
                <a:solidFill>
                  <a:srgbClr val="000000"/>
                </a:solidFill>
              </a:rPr>
              <a:t>Propose a driver dyad for actuation with high mechanical advantage with optimal link lengths for least force of actuation</a:t>
            </a:r>
            <a:endParaRPr sz="1600" b="1">
              <a:solidFill>
                <a:srgbClr val="000000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▰"/>
            </a:pPr>
            <a:r>
              <a:rPr lang="en" sz="1600" b="1">
                <a:solidFill>
                  <a:srgbClr val="000000"/>
                </a:solidFill>
              </a:rPr>
              <a:t>Incorporate spring balancing into the design to minimize torque requirements</a:t>
            </a:r>
            <a:endParaRPr sz="1600" b="1">
              <a:solidFill>
                <a:srgbClr val="000000"/>
              </a:solidFill>
            </a:endParaRPr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METHODOLOGY</a:t>
            </a:r>
            <a:endParaRPr sz="2400"/>
          </a:p>
        </p:txBody>
      </p:sp>
      <p:sp>
        <p:nvSpPr>
          <p:cNvPr id="214" name="Google Shape;214;p1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215" name="Google Shape;215;p13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216" name="Google Shape;216;p13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13"/>
          <p:cNvSpPr/>
          <p:nvPr/>
        </p:nvSpPr>
        <p:spPr>
          <a:xfrm>
            <a:off x="293675" y="2606350"/>
            <a:ext cx="1914900" cy="770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4 Position Synthesis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31" name="Google Shape;231;p13"/>
          <p:cNvSpPr/>
          <p:nvPr/>
        </p:nvSpPr>
        <p:spPr>
          <a:xfrm>
            <a:off x="2120675" y="1523975"/>
            <a:ext cx="1714500" cy="770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Counterbalancing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32" name="Google Shape;232;p13"/>
          <p:cNvSpPr/>
          <p:nvPr/>
        </p:nvSpPr>
        <p:spPr>
          <a:xfrm>
            <a:off x="6933225" y="2538250"/>
            <a:ext cx="1914900" cy="770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Driver Dyad Synthesis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33" name="Google Shape;233;p13"/>
          <p:cNvSpPr/>
          <p:nvPr/>
        </p:nvSpPr>
        <p:spPr>
          <a:xfrm>
            <a:off x="4683525" y="2538550"/>
            <a:ext cx="1714500" cy="770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Force Analysis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34" name="Google Shape;234;p13"/>
          <p:cNvSpPr/>
          <p:nvPr/>
        </p:nvSpPr>
        <p:spPr>
          <a:xfrm>
            <a:off x="2205225" y="3833650"/>
            <a:ext cx="1714500" cy="770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Spring balancing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235" name="Google Shape;235;p13"/>
          <p:cNvCxnSpPr>
            <a:stCxn id="230" idx="2"/>
            <a:endCxn id="234" idx="1"/>
          </p:cNvCxnSpPr>
          <p:nvPr/>
        </p:nvCxnSpPr>
        <p:spPr>
          <a:xfrm rot="-5400000" flipH="1">
            <a:off x="1306925" y="3320650"/>
            <a:ext cx="842400" cy="954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6" name="Google Shape;236;p13"/>
          <p:cNvCxnSpPr>
            <a:stCxn id="230" idx="0"/>
            <a:endCxn id="231" idx="1"/>
          </p:cNvCxnSpPr>
          <p:nvPr/>
        </p:nvCxnSpPr>
        <p:spPr>
          <a:xfrm rot="-5400000">
            <a:off x="1337375" y="1822900"/>
            <a:ext cx="697200" cy="8697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7" name="Google Shape;237;p13"/>
          <p:cNvCxnSpPr>
            <a:stCxn id="234" idx="3"/>
            <a:endCxn id="233" idx="1"/>
          </p:cNvCxnSpPr>
          <p:nvPr/>
        </p:nvCxnSpPr>
        <p:spPr>
          <a:xfrm rot="10800000" flipH="1">
            <a:off x="3919725" y="2923600"/>
            <a:ext cx="763800" cy="129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8" name="Google Shape;238;p13"/>
          <p:cNvCxnSpPr>
            <a:stCxn id="233" idx="3"/>
            <a:endCxn id="232" idx="1"/>
          </p:cNvCxnSpPr>
          <p:nvPr/>
        </p:nvCxnSpPr>
        <p:spPr>
          <a:xfrm>
            <a:off x="6398025" y="2923600"/>
            <a:ext cx="5352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4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SITE SURVEY</a:t>
            </a:r>
            <a:endParaRPr sz="2400"/>
          </a:p>
        </p:txBody>
      </p:sp>
      <p:sp>
        <p:nvSpPr>
          <p:cNvPr id="244" name="Google Shape;244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45" name="Google Shape;245;p14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246" name="Google Shape;246;p14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0" name="Google Shape;2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25" y="1656150"/>
            <a:ext cx="3298025" cy="2495225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61" name="Google Shape;261;p14"/>
          <p:cNvSpPr txBox="1">
            <a:spLocks noGrp="1"/>
          </p:cNvSpPr>
          <p:nvPr>
            <p:ph type="body" idx="1"/>
          </p:nvPr>
        </p:nvSpPr>
        <p:spPr>
          <a:xfrm>
            <a:off x="776475" y="1596825"/>
            <a:ext cx="4113000" cy="24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▰"/>
            </a:pPr>
            <a:r>
              <a:rPr lang="en" b="1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Criteria:</a:t>
            </a:r>
            <a:r>
              <a:rPr lang="en" b="1">
                <a:solidFill>
                  <a:srgbClr val="000000"/>
                </a:solidFill>
              </a:rPr>
              <a:t> </a:t>
            </a:r>
            <a:endParaRPr b="1">
              <a:solidFill>
                <a:srgbClr val="000000"/>
              </a:solidFill>
            </a:endParaRPr>
          </a:p>
          <a:p>
            <a:pPr marL="914400" lvl="1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▻"/>
            </a:pPr>
            <a:r>
              <a:rPr lang="en" sz="1800" b="1">
                <a:solidFill>
                  <a:srgbClr val="000000"/>
                </a:solidFill>
              </a:rPr>
              <a:t>Wheelchair accessibility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▻"/>
            </a:pPr>
            <a:r>
              <a:rPr lang="en" sz="1800" b="1">
                <a:solidFill>
                  <a:srgbClr val="000000"/>
                </a:solidFill>
              </a:rPr>
              <a:t>Depth of the pool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▻"/>
            </a:pPr>
            <a:r>
              <a:rPr lang="en" sz="1800" b="1">
                <a:solidFill>
                  <a:schemeClr val="dk1"/>
                </a:solidFill>
              </a:rPr>
              <a:t>Space availability for accommodating mechanism</a:t>
            </a:r>
            <a:endParaRPr sz="1800" b="1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KINEMATIC SYNTHESIS</a:t>
            </a:r>
            <a:endParaRPr sz="2400"/>
          </a:p>
        </p:txBody>
      </p:sp>
      <p:sp>
        <p:nvSpPr>
          <p:cNvPr id="267" name="Google Shape;267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68" name="Google Shape;268;p15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269" name="Google Shape;269;p15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5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5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5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5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3" name="Google Shape;2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900" y="1890788"/>
            <a:ext cx="4255451" cy="216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84" name="Google Shape;284;p15"/>
          <p:cNvSpPr txBox="1">
            <a:spLocks noGrp="1"/>
          </p:cNvSpPr>
          <p:nvPr>
            <p:ph type="body" idx="1"/>
          </p:nvPr>
        </p:nvSpPr>
        <p:spPr>
          <a:xfrm>
            <a:off x="319275" y="2130225"/>
            <a:ext cx="4110600" cy="18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Initial &amp; final positions chosen based on ADA requirements</a:t>
            </a:r>
            <a:r>
              <a:rPr lang="en" sz="1800" b="1">
                <a:solidFill>
                  <a:srgbClr val="000000"/>
                </a:solidFill>
              </a:rPr>
              <a:t> 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▻"/>
            </a:pPr>
            <a:r>
              <a:rPr lang="en" sz="1800" b="1">
                <a:solidFill>
                  <a:srgbClr val="000000"/>
                </a:solidFill>
              </a:rPr>
              <a:t>(x0,y0) = </a:t>
            </a:r>
            <a:r>
              <a:rPr lang="en" sz="1800" b="1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(-405 mm,485 mm)</a:t>
            </a:r>
            <a:endParaRPr sz="1800" b="1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▻"/>
            </a:pPr>
            <a:r>
              <a:rPr lang="en" sz="1800" b="1">
                <a:solidFill>
                  <a:srgbClr val="000000"/>
                </a:solidFill>
              </a:rPr>
              <a:t>(xf,yf) =</a:t>
            </a:r>
            <a:r>
              <a:rPr lang="en" sz="1800" b="1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(700mm,-455mm)</a:t>
            </a:r>
            <a:endParaRPr sz="1800" b="1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KINEMATIC SYNTHESIS</a:t>
            </a:r>
            <a:endParaRPr sz="2400"/>
          </a:p>
        </p:txBody>
      </p:sp>
      <p:sp>
        <p:nvSpPr>
          <p:cNvPr id="290" name="Google Shape;290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91" name="Google Shape;291;p16"/>
          <p:cNvSpPr txBox="1">
            <a:spLocks noGrp="1"/>
          </p:cNvSpPr>
          <p:nvPr>
            <p:ph type="body" idx="1"/>
          </p:nvPr>
        </p:nvSpPr>
        <p:spPr>
          <a:xfrm>
            <a:off x="547875" y="2206425"/>
            <a:ext cx="3970200" cy="16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chemeClr val="dk1"/>
                </a:solidFill>
              </a:rPr>
              <a:t>3 Position synthesis was initially performed to find approximate location of fixed pivots</a:t>
            </a:r>
            <a:endParaRPr sz="1800" b="1">
              <a:solidFill>
                <a:srgbClr val="000000"/>
              </a:solidFill>
            </a:endParaRPr>
          </a:p>
        </p:txBody>
      </p:sp>
      <p:grpSp>
        <p:nvGrpSpPr>
          <p:cNvPr id="292" name="Google Shape;292;p16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293" name="Google Shape;293;p16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" name="Google Shape;3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075" y="1463575"/>
            <a:ext cx="3804875" cy="28536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KINEMATIC SYNTHESIS</a:t>
            </a:r>
            <a:endParaRPr sz="2400"/>
          </a:p>
        </p:txBody>
      </p:sp>
      <p:sp>
        <p:nvSpPr>
          <p:cNvPr id="313" name="Google Shape;313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14" name="Google Shape;314;p17"/>
          <p:cNvSpPr txBox="1">
            <a:spLocks noGrp="1"/>
          </p:cNvSpPr>
          <p:nvPr>
            <p:ph type="body" idx="1"/>
          </p:nvPr>
        </p:nvSpPr>
        <p:spPr>
          <a:xfrm>
            <a:off x="471675" y="2358825"/>
            <a:ext cx="3535800" cy="14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4 position synthesis performed afterward to generate best locations for fixed pivots</a:t>
            </a:r>
            <a:endParaRPr sz="1800" b="1">
              <a:solidFill>
                <a:srgbClr val="000000"/>
              </a:solidFill>
            </a:endParaRPr>
          </a:p>
        </p:txBody>
      </p:sp>
      <p:grpSp>
        <p:nvGrpSpPr>
          <p:cNvPr id="315" name="Google Shape;315;p17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316" name="Google Shape;316;p17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7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7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7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7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7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7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7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7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0" name="Google Shape;3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8025" y="1539775"/>
            <a:ext cx="3850966" cy="288822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KINEMATIC SYNTHESIS</a:t>
            </a:r>
            <a:endParaRPr sz="2400"/>
          </a:p>
        </p:txBody>
      </p:sp>
      <p:sp>
        <p:nvSpPr>
          <p:cNvPr id="336" name="Google Shape;336;p1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337" name="Google Shape;337;p18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338" name="Google Shape;338;p18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52" name="Google Shape;352;p18"/>
          <p:cNvGraphicFramePr/>
          <p:nvPr/>
        </p:nvGraphicFramePr>
        <p:xfrm>
          <a:off x="253725" y="1505838"/>
          <a:ext cx="8636550" cy="2809240"/>
        </p:xfrm>
        <a:graphic>
          <a:graphicData uri="http://schemas.openxmlformats.org/drawingml/2006/table">
            <a:tbl>
              <a:tblPr>
                <a:noFill/>
                <a:tableStyleId>{C47E44A0-5BA1-4AE3-A58E-BB709D01D48D}</a:tableStyleId>
              </a:tblPr>
              <a:tblGrid>
                <a:gridCol w="2878850"/>
                <a:gridCol w="2878850"/>
                <a:gridCol w="287885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Link</a:t>
                      </a:r>
                      <a:endParaRPr sz="1800" b="1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Length(m)</a:t>
                      </a:r>
                      <a:endParaRPr sz="1800" b="1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Direction(deg) at initial pose</a:t>
                      </a:r>
                      <a:endParaRPr sz="1800" b="1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Crank length l1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0.941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179.18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Dyad 1 length l2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1.976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-54.73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Follower length l3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1.235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-166.32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Dyad 2 length l4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1.351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-42.21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Coupler length l5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0.719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-78.77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Base length l6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0.565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-45.00</a:t>
                      </a:r>
                      <a:endParaRPr sz="18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9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COUNTERBALANCING</a:t>
            </a:r>
            <a:endParaRPr sz="2400"/>
          </a:p>
        </p:txBody>
      </p:sp>
      <p:sp>
        <p:nvSpPr>
          <p:cNvPr id="358" name="Google Shape;358;p19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body" idx="1"/>
          </p:nvPr>
        </p:nvSpPr>
        <p:spPr>
          <a:xfrm>
            <a:off x="297800" y="1585650"/>
            <a:ext cx="4509000" cy="28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2 extreme scenarios: 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▻"/>
            </a:pPr>
            <a:r>
              <a:rPr lang="en" sz="1600" b="1">
                <a:solidFill>
                  <a:srgbClr val="000000"/>
                </a:solidFill>
              </a:rPr>
              <a:t>The person is seated &amp; the mechanism is at its extreme position into the water</a:t>
            </a:r>
            <a:endParaRPr sz="1600" b="1">
              <a:solidFill>
                <a:srgbClr val="000000"/>
              </a:solidFill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▻"/>
            </a:pPr>
            <a:r>
              <a:rPr lang="en" sz="1600" b="1">
                <a:solidFill>
                  <a:srgbClr val="000000"/>
                </a:solidFill>
              </a:rPr>
              <a:t>There is no one sitting on the mechanism &amp; the mechanism is at its initial position</a:t>
            </a:r>
            <a:endParaRPr sz="1600" b="1">
              <a:solidFill>
                <a:srgbClr val="000000"/>
              </a:solidFill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▰"/>
            </a:pPr>
            <a:r>
              <a:rPr lang="en" sz="1800" b="1">
                <a:solidFill>
                  <a:srgbClr val="000000"/>
                </a:solidFill>
              </a:rPr>
              <a:t>If we are counterbalancing purely by a mass, then required mass = 150 kgs</a:t>
            </a:r>
            <a:endParaRPr sz="1800" b="1">
              <a:solidFill>
                <a:srgbClr val="000000"/>
              </a:solidFill>
            </a:endParaRPr>
          </a:p>
        </p:txBody>
      </p:sp>
      <p:grpSp>
        <p:nvGrpSpPr>
          <p:cNvPr id="360" name="Google Shape;360;p19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361" name="Google Shape;361;p19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9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9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9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9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9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9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9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9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9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75" name="Google Shape;3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3006" y="1687138"/>
            <a:ext cx="4108594" cy="25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595</Words>
  <Application>Microsoft Office PowerPoint</Application>
  <PresentationFormat>On-screen Show (16:9)</PresentationFormat>
  <Paragraphs>119</Paragraphs>
  <Slides>17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Roboto Condensed Light</vt:lpstr>
      <vt:lpstr>Arial</vt:lpstr>
      <vt:lpstr>Arvo</vt:lpstr>
      <vt:lpstr>Roboto Condensed</vt:lpstr>
      <vt:lpstr>Oswald</vt:lpstr>
      <vt:lpstr>Salerio template</vt:lpstr>
      <vt:lpstr>DESIGN &amp; ANALYSIS OF  SWIMMING POOL LIFT</vt:lpstr>
      <vt:lpstr>OBJECTIVES</vt:lpstr>
      <vt:lpstr>METHODOLOGY</vt:lpstr>
      <vt:lpstr>SITE SURVEY</vt:lpstr>
      <vt:lpstr>KINEMATIC SYNTHESIS</vt:lpstr>
      <vt:lpstr>KINEMATIC SYNTHESIS</vt:lpstr>
      <vt:lpstr>KINEMATIC SYNTHESIS</vt:lpstr>
      <vt:lpstr>KINEMATIC SYNTHESIS</vt:lpstr>
      <vt:lpstr> COUNTERBALANCING</vt:lpstr>
      <vt:lpstr> COUNTERBALANCING</vt:lpstr>
      <vt:lpstr>STATIC BALANCING</vt:lpstr>
      <vt:lpstr>STATIC BALANCING</vt:lpstr>
      <vt:lpstr>STATIC BALANCING</vt:lpstr>
      <vt:lpstr>FORCE ANALYSIS</vt:lpstr>
      <vt:lpstr>METHOD OF ACTUATION</vt:lpstr>
      <vt:lpstr>ANIMATION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&amp; ANALYSIS OF  SWIMMING POOL LIFT</dc:title>
  <cp:lastModifiedBy>Adarsh Somayaji</cp:lastModifiedBy>
  <cp:revision>3</cp:revision>
  <dcterms:modified xsi:type="dcterms:W3CDTF">2019-09-17T04:36:39Z</dcterms:modified>
</cp:coreProperties>
</file>